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47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20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9861"/>
            <a:ext cx="8229600" cy="195967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sz="2400" dirty="0"/>
              <a:t>Panel 2: </a:t>
            </a:r>
            <a:r>
              <a:rPr sz="2400" dirty="0" err="1"/>
              <a:t>Desafíos</a:t>
            </a:r>
            <a:r>
              <a:rPr sz="2400" dirty="0"/>
              <a:t> </a:t>
            </a:r>
            <a:r>
              <a:rPr sz="2400" dirty="0" err="1"/>
              <a:t>en</a:t>
            </a:r>
            <a:r>
              <a:rPr sz="2400" dirty="0"/>
              <a:t> la </a:t>
            </a:r>
            <a:r>
              <a:rPr sz="2400" dirty="0" err="1"/>
              <a:t>implementación</a:t>
            </a:r>
            <a:r>
              <a:rPr sz="2400" dirty="0"/>
              <a:t> de </a:t>
            </a:r>
            <a:r>
              <a:rPr sz="2400" dirty="0" err="1"/>
              <a:t>acciones</a:t>
            </a:r>
            <a:r>
              <a:rPr sz="2400" dirty="0"/>
              <a:t> </a:t>
            </a:r>
            <a:br>
              <a:rPr lang="es-ES" sz="2400" dirty="0"/>
            </a:br>
            <a:r>
              <a:rPr sz="2400" dirty="0"/>
              <a:t>para la </a:t>
            </a:r>
            <a:r>
              <a:rPr sz="2400" dirty="0" err="1"/>
              <a:t>educación</a:t>
            </a:r>
            <a:r>
              <a:rPr sz="2400" dirty="0"/>
              <a:t> </a:t>
            </a:r>
            <a:r>
              <a:rPr sz="2400" dirty="0" err="1"/>
              <a:t>cívica</a:t>
            </a:r>
            <a:r>
              <a:rPr sz="2400" dirty="0"/>
              <a:t> </a:t>
            </a:r>
            <a:r>
              <a:rPr sz="2400" dirty="0" err="1"/>
              <a:t>en</a:t>
            </a:r>
            <a:r>
              <a:rPr sz="2400" dirty="0"/>
              <a:t> </a:t>
            </a:r>
            <a:r>
              <a:rPr sz="2400" dirty="0" err="1"/>
              <a:t>los</a:t>
            </a:r>
            <a:r>
              <a:rPr sz="2400" dirty="0"/>
              <a:t> OPLE</a:t>
            </a:r>
            <a:br>
              <a:rPr lang="es-ES" sz="2400" dirty="0"/>
            </a:br>
            <a:br>
              <a:rPr lang="es-ES" sz="2400" dirty="0"/>
            </a:br>
            <a:r>
              <a:rPr lang="es-MX" sz="2000" dirty="0"/>
              <a:t>Monterrey, NL  -  23 y 24 de octubre de 20025</a:t>
            </a:r>
            <a:endParaRPr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378" y="5955783"/>
            <a:ext cx="7389340" cy="67979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MX" sz="1600" dirty="0"/>
              <a:t>Ricardo Zenteno Fernández</a:t>
            </a:r>
          </a:p>
          <a:p>
            <a:pPr marL="0" indent="0" algn="r">
              <a:buNone/>
            </a:pPr>
            <a:r>
              <a:rPr lang="es-MX" sz="1600" dirty="0"/>
              <a:t>Consejero Electoral, Instituto Estatal Electoral de Chihuahua</a:t>
            </a:r>
          </a:p>
          <a:p>
            <a:pPr algn="r"/>
            <a:endParaRPr sz="16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C26F190-510D-54AF-9CDA-F08CDF7A2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8923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sz="3600" dirty="0" err="1"/>
              <a:t>Contexto</a:t>
            </a: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97" y="1652716"/>
            <a:ext cx="8229600" cy="3552568"/>
          </a:xfrm>
        </p:spPr>
        <p:txBody>
          <a:bodyPr>
            <a:normAutofit/>
          </a:bodyPr>
          <a:lstStyle/>
          <a:p>
            <a:r>
              <a:rPr sz="2800" dirty="0"/>
              <a:t>México </a:t>
            </a:r>
            <a:r>
              <a:rPr sz="2800" dirty="0" err="1"/>
              <a:t>transitó</a:t>
            </a:r>
            <a:r>
              <a:rPr sz="2800" dirty="0"/>
              <a:t> de un </a:t>
            </a:r>
            <a:r>
              <a:rPr sz="2800" dirty="0" err="1"/>
              <a:t>régimen</a:t>
            </a:r>
            <a:r>
              <a:rPr sz="2800" dirty="0"/>
              <a:t> </a:t>
            </a:r>
            <a:r>
              <a:rPr lang="es-ES" sz="2800" dirty="0" err="1"/>
              <a:t>hegmónico</a:t>
            </a:r>
            <a:r>
              <a:rPr sz="2800" dirty="0"/>
              <a:t> a </a:t>
            </a:r>
            <a:r>
              <a:rPr sz="2800" dirty="0" err="1"/>
              <a:t>una</a:t>
            </a:r>
            <a:r>
              <a:rPr sz="2800" dirty="0"/>
              <a:t> </a:t>
            </a:r>
            <a:r>
              <a:rPr sz="2800" dirty="0" err="1"/>
              <a:t>democracia</a:t>
            </a:r>
            <a:r>
              <a:rPr sz="2800" dirty="0"/>
              <a:t> electoral.</a:t>
            </a:r>
          </a:p>
          <a:p>
            <a:r>
              <a:rPr sz="2800" dirty="0"/>
              <a:t>Los OPLE </a:t>
            </a:r>
            <a:r>
              <a:rPr sz="2800" dirty="0" err="1"/>
              <a:t>asumieron</a:t>
            </a:r>
            <a:r>
              <a:rPr sz="2800" dirty="0"/>
              <a:t> dos </a:t>
            </a:r>
            <a:r>
              <a:rPr sz="2800" dirty="0" err="1"/>
              <a:t>misiones</a:t>
            </a:r>
            <a:r>
              <a:rPr lang="es-ES" sz="2800" dirty="0"/>
              <a:t> a nivel local</a:t>
            </a:r>
            <a:r>
              <a:rPr sz="2800" dirty="0"/>
              <a:t>:</a:t>
            </a:r>
            <a:endParaRPr lang="es-ES" sz="2800" dirty="0"/>
          </a:p>
          <a:p>
            <a:pPr lvl="4"/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1. 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Organizar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elecciones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s-ES" sz="2800" dirty="0">
              <a:solidFill>
                <a:schemeClr val="accent5">
                  <a:lumMod val="75000"/>
                </a:schemeClr>
              </a:solidFill>
            </a:endParaRPr>
          </a:p>
          <a:p>
            <a:pPr lvl="4"/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2. 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Formar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ciudadanía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es-MX" sz="2800" dirty="0"/>
              <a:t>Tras </a:t>
            </a:r>
            <a:r>
              <a:rPr sz="2800" dirty="0"/>
              <a:t>30 </a:t>
            </a:r>
            <a:r>
              <a:rPr sz="2800" dirty="0" err="1"/>
              <a:t>años</a:t>
            </a:r>
            <a:r>
              <a:rPr lang="es-ES" sz="2800" dirty="0"/>
              <a:t> de evolución</a:t>
            </a:r>
            <a:r>
              <a:rPr sz="2800" dirty="0"/>
              <a:t>, </a:t>
            </a:r>
            <a:r>
              <a:rPr sz="2800" dirty="0" err="1"/>
              <a:t>el</a:t>
            </a:r>
            <a:r>
              <a:rPr sz="2800" dirty="0"/>
              <a:t> </a:t>
            </a:r>
            <a:r>
              <a:rPr sz="2800" dirty="0" err="1"/>
              <a:t>reto</a:t>
            </a:r>
            <a:r>
              <a:rPr sz="2800" dirty="0"/>
              <a:t> es pasar de </a:t>
            </a:r>
            <a:r>
              <a:rPr sz="2800" dirty="0" err="1"/>
              <a:t>elecciones</a:t>
            </a:r>
            <a:r>
              <a:rPr sz="2800" dirty="0"/>
              <a:t> </a:t>
            </a:r>
            <a:r>
              <a:rPr sz="2800" dirty="0" err="1"/>
              <a:t>confiables</a:t>
            </a:r>
            <a:r>
              <a:rPr sz="2800" dirty="0"/>
              <a:t> a </a:t>
            </a:r>
            <a:r>
              <a:rPr sz="2800" dirty="0" err="1"/>
              <a:t>sociedades</a:t>
            </a:r>
            <a:r>
              <a:rPr sz="2800" dirty="0"/>
              <a:t> </a:t>
            </a:r>
            <a:r>
              <a:rPr sz="2800" dirty="0" err="1"/>
              <a:t>participativas</a:t>
            </a:r>
            <a:r>
              <a:rPr sz="2800" dirty="0"/>
              <a:t>.</a:t>
            </a:r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F0B0F8EE-7DDE-1559-2FA1-3295E83EF7A6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263E70F-C5ED-8B83-893F-9079AE1BFC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771FB03-EABE-1A7F-D654-B428BB72E4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12026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957EF22-0291-76E3-91D2-EE5753DEB4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D6824EC-10D5-D9E8-AD8C-0F637B4A380B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33CC3-6905-CE52-2DAF-18C43D04B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76391-E8F6-0C4B-5516-82DFD1C55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600" dirty="0"/>
              <a:t>Diagnóstico Nacional</a:t>
            </a:r>
            <a:endParaRPr sz="3600" dirty="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671AB2B4-FA41-82F2-D7CD-A837075AB709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FE4011D-406B-D2F3-7010-88DF562C7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A260766-5F60-73BB-2707-4A3E996FE1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72261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2E82CB9-59D3-A783-8C3C-613A6BE6F3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59708989-231E-A5CF-5045-084FDBAC43D7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820875B-18C9-28C4-CB77-4FB49AC4B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89" y="1596115"/>
            <a:ext cx="8445407" cy="36657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sz="2800" dirty="0"/>
              <a:t>Informe </a:t>
            </a:r>
            <a:r>
              <a:rPr sz="2800" dirty="0" err="1"/>
              <a:t>Estadístico</a:t>
            </a:r>
            <a:r>
              <a:rPr sz="2800" dirty="0"/>
              <a:t> </a:t>
            </a:r>
            <a:r>
              <a:rPr sz="2800" dirty="0" err="1"/>
              <a:t>sobre</a:t>
            </a:r>
            <a:r>
              <a:rPr sz="2800" dirty="0"/>
              <a:t> </a:t>
            </a:r>
            <a:r>
              <a:rPr sz="2800" dirty="0" err="1"/>
              <a:t>Educación</a:t>
            </a:r>
            <a:r>
              <a:rPr sz="2800" dirty="0"/>
              <a:t> </a:t>
            </a:r>
            <a:r>
              <a:rPr sz="2800" dirty="0" err="1"/>
              <a:t>Cívica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los</a:t>
            </a:r>
            <a:r>
              <a:rPr sz="2800" dirty="0"/>
              <a:t> OPLE:</a:t>
            </a:r>
          </a:p>
          <a:p>
            <a:pPr lvl="1"/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Debilidad organizacional </a:t>
            </a:r>
            <a:r>
              <a:rPr dirty="0"/>
              <a:t>y depend</a:t>
            </a:r>
            <a:r>
              <a:rPr lang="es-ES" dirty="0" err="1"/>
              <a:t>encia</a:t>
            </a:r>
            <a:r>
              <a:rPr dirty="0"/>
              <a:t> </a:t>
            </a:r>
            <a:r>
              <a:rPr dirty="0" err="1"/>
              <a:t>jerárquica</a:t>
            </a:r>
            <a:r>
              <a:rPr dirty="0"/>
              <a:t>.</a:t>
            </a:r>
          </a:p>
          <a:p>
            <a:pPr lvl="1"/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Insuficiencia presupuestal</a:t>
            </a:r>
            <a:r>
              <a:rPr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dirty="0"/>
              <a:t>(</a:t>
            </a:r>
            <a:r>
              <a:rPr lang="es-ES" dirty="0"/>
              <a:t>Casi 90% de los OPLE cuenta con </a:t>
            </a:r>
            <a:r>
              <a:rPr dirty="0"/>
              <a:t>&lt;5% del total </a:t>
            </a:r>
            <a:r>
              <a:rPr dirty="0" err="1"/>
              <a:t>institucional</a:t>
            </a:r>
            <a:r>
              <a:rPr dirty="0"/>
              <a:t>).</a:t>
            </a:r>
          </a:p>
          <a:p>
            <a:pPr lvl="1"/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Falta de articulación interinstitucional</a:t>
            </a:r>
            <a:r>
              <a:rPr dirty="0"/>
              <a:t>.</a:t>
            </a:r>
            <a:endParaRPr lang="es-ES" dirty="0"/>
          </a:p>
          <a:p>
            <a:pPr marL="457200" lvl="1" indent="0">
              <a:buNone/>
            </a:pPr>
            <a:endParaRPr lang="es-ES" dirty="0"/>
          </a:p>
          <a:p>
            <a:pPr marL="457200" lvl="1" indent="0">
              <a:buNone/>
            </a:pPr>
            <a:r>
              <a:rPr dirty="0" err="1"/>
              <a:t>Necesidad</a:t>
            </a:r>
            <a:r>
              <a:rPr dirty="0"/>
              <a:t> de </a:t>
            </a:r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políticas</a:t>
            </a:r>
            <a:r>
              <a:rPr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públicas</a:t>
            </a:r>
            <a:r>
              <a:rPr dirty="0">
                <a:solidFill>
                  <a:schemeClr val="accent5">
                    <a:lumMod val="75000"/>
                  </a:schemeClr>
                </a:solidFill>
              </a:rPr>
              <a:t> locales </a:t>
            </a:r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articuladas</a:t>
            </a:r>
            <a:r>
              <a:rPr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dirty="0"/>
              <a:t>al </a:t>
            </a:r>
            <a:r>
              <a:rPr dirty="0" err="1"/>
              <a:t>marco</a:t>
            </a:r>
            <a:r>
              <a:rPr dirty="0"/>
              <a:t> </a:t>
            </a:r>
            <a:r>
              <a:rPr dirty="0" err="1"/>
              <a:t>nacional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184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E6E06-F93F-6A00-6FB2-1EB6A9251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8DFE9-87FF-73D2-EA4B-A7066B5B7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600" dirty="0"/>
              <a:t>Respuesta de Chihuahua</a:t>
            </a:r>
            <a:endParaRPr sz="3600" dirty="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7005937E-E0A9-F22C-37B0-5D6EBCB00B53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3511A47-22D6-5BB4-BCAA-C35A55092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5505FE7-63E9-6C97-962D-352FFB79FD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72261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ED887F0-B7D6-6586-BB29-1121B9E80C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5FC5F067-3E60-A019-824B-993C3BA4FC5E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7616BC6-F0BF-3D96-3AFD-8B4BE7D56F2C}"/>
              </a:ext>
            </a:extLst>
          </p:cNvPr>
          <p:cNvSpPr txBox="1"/>
          <p:nvPr/>
        </p:nvSpPr>
        <p:spPr>
          <a:xfrm>
            <a:off x="345936" y="1370780"/>
            <a:ext cx="853519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dirty="0"/>
              <a:t>Estrategia Institucional de mediano plazo: </a:t>
            </a:r>
          </a:p>
          <a:p>
            <a:endParaRPr lang="es-MX" sz="2400" dirty="0"/>
          </a:p>
          <a:p>
            <a:pPr algn="ctr"/>
            <a:r>
              <a:rPr lang="es-MX" sz="2800" i="1" dirty="0">
                <a:solidFill>
                  <a:schemeClr val="accent5">
                    <a:lumMod val="75000"/>
                  </a:schemeClr>
                </a:solidFill>
              </a:rPr>
              <a:t>“Por una Nueva Generación de Demócratas Incluyentes”</a:t>
            </a:r>
          </a:p>
          <a:p>
            <a:endParaRPr lang="es-MX" sz="2400" dirty="0"/>
          </a:p>
          <a:p>
            <a:r>
              <a:rPr lang="es-MX" sz="2800" dirty="0"/>
              <a:t>Con base en la ENCCÍVICA </a:t>
            </a:r>
            <a:r>
              <a:rPr lang="es-MX" sz="2800" dirty="0">
                <a:solidFill>
                  <a:schemeClr val="accent2"/>
                </a:solidFill>
              </a:rPr>
              <a:t>(Verdad, Diálogo y Exigencia)</a:t>
            </a:r>
          </a:p>
          <a:p>
            <a:endParaRPr lang="es-MX" sz="2400" dirty="0">
              <a:solidFill>
                <a:schemeClr val="accent2"/>
              </a:solidFill>
            </a:endParaRPr>
          </a:p>
          <a:p>
            <a:r>
              <a:rPr lang="es-MX" sz="2800" dirty="0"/>
              <a:t>Tres ejes de trabajo:</a:t>
            </a:r>
          </a:p>
          <a:p>
            <a:pPr lvl="2"/>
            <a:r>
              <a:rPr lang="es-MX" sz="2400" dirty="0">
                <a:solidFill>
                  <a:schemeClr val="accent5">
                    <a:lumMod val="75000"/>
                  </a:schemeClr>
                </a:solidFill>
              </a:rPr>
              <a:t>1. Sembrando Civismo – Niñez y adolescencia.</a:t>
            </a:r>
          </a:p>
          <a:p>
            <a:pPr lvl="2"/>
            <a:r>
              <a:rPr lang="es-MX" sz="2400" dirty="0">
                <a:solidFill>
                  <a:schemeClr val="accent5">
                    <a:lumMod val="75000"/>
                  </a:schemeClr>
                </a:solidFill>
              </a:rPr>
              <a:t>2. Cultivando Participación – </a:t>
            </a:r>
            <a:r>
              <a:rPr lang="es-MX" sz="2400" b="1" dirty="0"/>
              <a:t>Juventudes (READi).</a:t>
            </a:r>
          </a:p>
          <a:p>
            <a:pPr lvl="2"/>
            <a:r>
              <a:rPr lang="es-MX" sz="2400" dirty="0">
                <a:solidFill>
                  <a:schemeClr val="accent5">
                    <a:lumMod val="75000"/>
                  </a:schemeClr>
                </a:solidFill>
              </a:rPr>
              <a:t>3. Cosechando Democracia – Ciudadanía y diálogo social.</a:t>
            </a:r>
          </a:p>
        </p:txBody>
      </p:sp>
    </p:spTree>
    <p:extLst>
      <p:ext uri="{BB962C8B-B14F-4D97-AF65-F5344CB8AC3E}">
        <p14:creationId xmlns:p14="http://schemas.microsoft.com/office/powerpoint/2010/main" val="422625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09D37-D579-FAA8-FE84-EF35F2197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EA0E7-22C8-CDF4-E6C5-AB9331F14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600" dirty="0"/>
              <a:t>Desafíos Operativos</a:t>
            </a:r>
            <a:endParaRPr sz="3600" dirty="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1FFD30B6-CA41-BC29-841A-3A36CEF6CFD8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B7DB6F4-4967-016D-7601-BCC934CB4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D9C96DF-933B-206B-6440-FDF232309C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72261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7F37700-2ADD-BBC6-F292-CFE0A2DA2A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0F6ABC32-2003-2974-5FD5-32733D715E4C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394B652-505C-8C9D-7E7E-A2DBF0915DFD}"/>
              </a:ext>
            </a:extLst>
          </p:cNvPr>
          <p:cNvSpPr txBox="1"/>
          <p:nvPr/>
        </p:nvSpPr>
        <p:spPr>
          <a:xfrm>
            <a:off x="534211" y="1758429"/>
            <a:ext cx="823908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sz="2800" dirty="0">
                <a:solidFill>
                  <a:schemeClr val="accent5">
                    <a:lumMod val="75000"/>
                  </a:schemeClr>
                </a:solidFill>
              </a:rPr>
              <a:t>Organizacional: </a:t>
            </a:r>
            <a:r>
              <a:rPr lang="es-MX" sz="2800" dirty="0"/>
              <a:t>fortalecer áreas de educación cívica.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800" dirty="0">
                <a:solidFill>
                  <a:schemeClr val="accent5">
                    <a:lumMod val="75000"/>
                  </a:schemeClr>
                </a:solidFill>
              </a:rPr>
              <a:t>Presupuestal: </a:t>
            </a:r>
            <a:r>
              <a:rPr lang="es-MX" sz="2800" dirty="0"/>
              <a:t>construir alianzas estratégicas.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800" dirty="0">
                <a:solidFill>
                  <a:schemeClr val="accent5">
                    <a:lumMod val="75000"/>
                  </a:schemeClr>
                </a:solidFill>
              </a:rPr>
              <a:t>Metodológico: </a:t>
            </a:r>
            <a:r>
              <a:rPr lang="es-MX" sz="2800" dirty="0"/>
              <a:t>pasar de actividades aisladas y/o reactivas a políticas públicas evaluables.</a:t>
            </a:r>
          </a:p>
          <a:p>
            <a:endParaRPr lang="es-MX" sz="2800" dirty="0"/>
          </a:p>
          <a:p>
            <a:r>
              <a:rPr lang="es-MX" sz="2800" dirty="0"/>
              <a:t>→ Mesas de diálogo deliberativo y metodologías participativas.</a:t>
            </a:r>
          </a:p>
        </p:txBody>
      </p:sp>
    </p:spTree>
    <p:extLst>
      <p:ext uri="{BB962C8B-B14F-4D97-AF65-F5344CB8AC3E}">
        <p14:creationId xmlns:p14="http://schemas.microsoft.com/office/powerpoint/2010/main" val="1863257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C4238-EF32-BD46-1EBB-9A78C81B1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4C5A7-EF8E-9D88-7DB7-EB492014B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600" dirty="0"/>
              <a:t>Avances en Implementación</a:t>
            </a:r>
            <a:endParaRPr sz="3600" dirty="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61A2B9D0-EF85-7FD0-FBA8-9364B1EB154A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CFEF950-F64A-43CF-0C38-5555F5476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141AA58-F4BD-1EF6-3BD8-F2911DA3D6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72261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DE2F766-EF3F-2AE7-180D-C5F0EE10D2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AF093AE-CD10-C92F-6243-3A258A391589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8024A-DFD9-5638-1C36-A8F921CAE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160" y="1447055"/>
            <a:ext cx="8587946" cy="3994699"/>
          </a:xfrm>
        </p:spPr>
        <p:txBody>
          <a:bodyPr>
            <a:normAutofit/>
          </a:bodyPr>
          <a:lstStyle/>
          <a:p>
            <a:r>
              <a:rPr lang="es-ES" sz="2800" dirty="0"/>
              <a:t>Red Estatal de Agrupaciones Juveniles por una Democracia Incluyente 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s-ES" sz="2800" dirty="0" err="1">
                <a:solidFill>
                  <a:schemeClr val="accent5">
                    <a:lumMod val="75000"/>
                  </a:schemeClr>
                </a:solidFill>
              </a:rPr>
              <a:t>READi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M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esas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diálogo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2800" dirty="0" err="1"/>
              <a:t>instaladas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los</a:t>
            </a:r>
            <a:r>
              <a:rPr sz="2800" dirty="0"/>
              <a:t> </a:t>
            </a:r>
            <a:r>
              <a:rPr sz="2800" dirty="0" err="1"/>
              <a:t>principales</a:t>
            </a:r>
            <a:r>
              <a:rPr sz="2800" dirty="0"/>
              <a:t> municipio</a:t>
            </a:r>
            <a:r>
              <a:rPr lang="es-ES" sz="2800" dirty="0"/>
              <a:t>s con los 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diferentes grupos vulnerables</a:t>
            </a:r>
            <a:endParaRPr sz="2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sz="2800" dirty="0" err="1"/>
              <a:t>Paridad</a:t>
            </a:r>
            <a:r>
              <a:rPr sz="2800" dirty="0"/>
              <a:t> de </a:t>
            </a:r>
            <a:r>
              <a:rPr sz="2800" dirty="0" err="1"/>
              <a:t>género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la </a:t>
            </a:r>
            <a:r>
              <a:rPr sz="2800" dirty="0" err="1"/>
              <a:t>participación</a:t>
            </a:r>
            <a:r>
              <a:rPr sz="2800" dirty="0"/>
              <a:t>.</a:t>
            </a:r>
          </a:p>
          <a:p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Redes </a:t>
            </a:r>
            <a:r>
              <a:rPr sz="2800" dirty="0" err="1">
                <a:solidFill>
                  <a:schemeClr val="accent5">
                    <a:lumMod val="75000"/>
                  </a:schemeClr>
                </a:solidFill>
              </a:rPr>
              <a:t>colaborativas</a:t>
            </a:r>
            <a:r>
              <a:rPr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2800" dirty="0"/>
              <a:t>entre </a:t>
            </a:r>
            <a:r>
              <a:rPr sz="2800" dirty="0" err="1"/>
              <a:t>instituciones</a:t>
            </a:r>
            <a:r>
              <a:rPr sz="2800" dirty="0"/>
              <a:t> y </a:t>
            </a:r>
            <a:r>
              <a:rPr sz="2800" dirty="0" err="1"/>
              <a:t>sociedad</a:t>
            </a:r>
            <a:r>
              <a:rPr sz="2800" dirty="0"/>
              <a:t> civil.</a:t>
            </a:r>
          </a:p>
          <a:p>
            <a:r>
              <a:rPr sz="2800" dirty="0"/>
              <a:t>Avance </a:t>
            </a:r>
            <a:r>
              <a:rPr sz="2800" dirty="0" err="1"/>
              <a:t>hacia</a:t>
            </a:r>
            <a:r>
              <a:rPr sz="2800" dirty="0"/>
              <a:t> </a:t>
            </a:r>
            <a:r>
              <a:rPr sz="2800" dirty="0" err="1"/>
              <a:t>una</a:t>
            </a:r>
            <a:r>
              <a:rPr sz="2800" dirty="0"/>
              <a:t> </a:t>
            </a:r>
            <a:r>
              <a:rPr sz="2800" dirty="0" err="1"/>
              <a:t>política</a:t>
            </a:r>
            <a:r>
              <a:rPr sz="2800" dirty="0"/>
              <a:t> </a:t>
            </a:r>
            <a:r>
              <a:rPr sz="2800" dirty="0" err="1"/>
              <a:t>pública</a:t>
            </a:r>
            <a:r>
              <a:rPr sz="2800" dirty="0"/>
              <a:t> local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educación</a:t>
            </a:r>
            <a:r>
              <a:rPr sz="2800" dirty="0"/>
              <a:t> </a:t>
            </a:r>
            <a:r>
              <a:rPr sz="2800" dirty="0" err="1"/>
              <a:t>cívica</a:t>
            </a:r>
            <a:r>
              <a:rPr lang="es-ES" sz="2800" dirty="0"/>
              <a:t> 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(Formadores de Ciudadanía)</a:t>
            </a:r>
            <a:endParaRPr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68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F7C36-5803-3C12-0BB8-DC256E22D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DC37D-3D93-13E0-34C1-2FA36AF19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600" dirty="0"/>
              <a:t>Reflexiones finales</a:t>
            </a:r>
            <a:endParaRPr sz="3600" dirty="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52E8C89F-4440-72A2-1CCF-2A6D30797E6D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4F45AE2-0E89-C1E8-5CA1-D0087B19FD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50A73DB-8D98-3CCE-A1AD-3BAFE04960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72261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F8359E2-5EF6-794D-B22E-1E5035EEBA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18AC2E2-49AC-5CBE-1E0B-D93E0777CF28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E40C7-4276-E1FF-4E88-05FDE39D5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66" y="1512452"/>
            <a:ext cx="8229600" cy="3522991"/>
          </a:xfrm>
        </p:spPr>
        <p:txBody>
          <a:bodyPr>
            <a:noAutofit/>
          </a:bodyPr>
          <a:lstStyle/>
          <a:p>
            <a:r>
              <a:rPr lang="es-MX" sz="2800" dirty="0"/>
              <a:t>El reto actual es </a:t>
            </a:r>
            <a:r>
              <a:rPr lang="es-MX" sz="2800" dirty="0">
                <a:solidFill>
                  <a:schemeClr val="accent1"/>
                </a:solidFill>
              </a:rPr>
              <a:t>construir una cultura democrática viva</a:t>
            </a:r>
            <a:r>
              <a:rPr lang="es-MX" sz="2800" dirty="0"/>
              <a:t>, cotidiana y participativa.</a:t>
            </a:r>
            <a:endParaRPr sz="2800" dirty="0"/>
          </a:p>
          <a:p>
            <a:r>
              <a:rPr lang="es-ES" sz="2800" dirty="0">
                <a:solidFill>
                  <a:schemeClr val="accent1"/>
                </a:solidFill>
              </a:rPr>
              <a:t>S</a:t>
            </a:r>
            <a:r>
              <a:rPr sz="2800" dirty="0" err="1">
                <a:solidFill>
                  <a:schemeClr val="accent1"/>
                </a:solidFill>
              </a:rPr>
              <a:t>embra</a:t>
            </a:r>
            <a:r>
              <a:rPr lang="es-ES" sz="2800" dirty="0" err="1">
                <a:solidFill>
                  <a:schemeClr val="accent1"/>
                </a:solidFill>
              </a:rPr>
              <a:t>ndo</a:t>
            </a:r>
            <a:r>
              <a:rPr sz="2800" dirty="0">
                <a:solidFill>
                  <a:schemeClr val="accent1"/>
                </a:solidFill>
              </a:rPr>
              <a:t> </a:t>
            </a:r>
            <a:r>
              <a:rPr lang="es-ES" sz="2800" dirty="0">
                <a:solidFill>
                  <a:schemeClr val="accent1"/>
                </a:solidFill>
              </a:rPr>
              <a:t>civismo </a:t>
            </a:r>
            <a:r>
              <a:rPr lang="es-ES" sz="2800" dirty="0"/>
              <a:t>desde la infancia</a:t>
            </a:r>
            <a:r>
              <a:rPr lang="es-ES" sz="2800" dirty="0">
                <a:solidFill>
                  <a:schemeClr val="accent1"/>
                </a:solidFill>
              </a:rPr>
              <a:t>, cultivando la participación </a:t>
            </a:r>
            <a:r>
              <a:rPr lang="es-ES" sz="2800" dirty="0"/>
              <a:t>en la juventud y </a:t>
            </a:r>
            <a:r>
              <a:rPr lang="es-ES" sz="2800" dirty="0">
                <a:solidFill>
                  <a:schemeClr val="accent1"/>
                </a:solidFill>
              </a:rPr>
              <a:t>cosechando democracia </a:t>
            </a:r>
            <a:r>
              <a:rPr lang="es-ES" sz="2800" dirty="0"/>
              <a:t>en la ciudadanía.</a:t>
            </a:r>
          </a:p>
          <a:p>
            <a:r>
              <a:rPr sz="2800" dirty="0"/>
              <a:t>Los OPLE son </a:t>
            </a:r>
            <a:r>
              <a:rPr sz="2800" dirty="0" err="1">
                <a:solidFill>
                  <a:schemeClr val="accent1"/>
                </a:solidFill>
              </a:rPr>
              <a:t>laboratorios</a:t>
            </a:r>
            <a:r>
              <a:rPr sz="2800" dirty="0">
                <a:solidFill>
                  <a:schemeClr val="accent1"/>
                </a:solidFill>
              </a:rPr>
              <a:t> de </a:t>
            </a:r>
            <a:r>
              <a:rPr sz="2800" dirty="0" err="1">
                <a:solidFill>
                  <a:schemeClr val="accent1"/>
                </a:solidFill>
              </a:rPr>
              <a:t>innovación</a:t>
            </a:r>
            <a:r>
              <a:rPr sz="2800" dirty="0">
                <a:solidFill>
                  <a:schemeClr val="accent1"/>
                </a:solidFill>
              </a:rPr>
              <a:t> </a:t>
            </a:r>
            <a:r>
              <a:rPr sz="2800" dirty="0" err="1">
                <a:solidFill>
                  <a:schemeClr val="accent1"/>
                </a:solidFill>
              </a:rPr>
              <a:t>cívica</a:t>
            </a:r>
            <a:r>
              <a:rPr sz="2800" dirty="0">
                <a:solidFill>
                  <a:schemeClr val="accent1"/>
                </a:solidFill>
              </a:rPr>
              <a:t>.</a:t>
            </a:r>
          </a:p>
          <a:p>
            <a:r>
              <a:rPr sz="2800" dirty="0" err="1"/>
              <a:t>Transformar</a:t>
            </a:r>
            <a:r>
              <a:rPr sz="2800" dirty="0"/>
              <a:t> la </a:t>
            </a:r>
            <a:r>
              <a:rPr sz="2800" dirty="0" err="1"/>
              <a:t>educación</a:t>
            </a:r>
            <a:r>
              <a:rPr sz="2800" dirty="0"/>
              <a:t> </a:t>
            </a:r>
            <a:r>
              <a:rPr sz="2800" dirty="0" err="1"/>
              <a:t>cívica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política</a:t>
            </a:r>
            <a:r>
              <a:rPr sz="2800" dirty="0"/>
              <a:t> </a:t>
            </a:r>
            <a:r>
              <a:rPr sz="2800" dirty="0" err="1"/>
              <a:t>pública</a:t>
            </a:r>
            <a:r>
              <a:rPr sz="2800" dirty="0"/>
              <a:t> es </a:t>
            </a:r>
            <a:r>
              <a:rPr sz="2800" dirty="0" err="1"/>
              <a:t>el</a:t>
            </a:r>
            <a:r>
              <a:rPr sz="2800" dirty="0"/>
              <a:t> </a:t>
            </a:r>
            <a:r>
              <a:rPr sz="2800" dirty="0" err="1"/>
              <a:t>siguiente</a:t>
            </a:r>
            <a:r>
              <a:rPr sz="2800" dirty="0"/>
              <a:t> paso para </a:t>
            </a:r>
            <a:r>
              <a:rPr sz="2800" dirty="0" err="1"/>
              <a:t>una</a:t>
            </a:r>
            <a:r>
              <a:rPr sz="2800" dirty="0"/>
              <a:t> </a:t>
            </a:r>
            <a:r>
              <a:rPr sz="2800" dirty="0" err="1"/>
              <a:t>democracia</a:t>
            </a:r>
            <a:r>
              <a:rPr sz="2800" dirty="0"/>
              <a:t> </a:t>
            </a:r>
            <a:r>
              <a:rPr lang="es-ES" sz="2800" dirty="0"/>
              <a:t>consolidada.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50458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23301-AD8E-65C9-AFC8-CC6B9DC71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89F5B-C880-C850-79EE-6573095C4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3838"/>
            <a:ext cx="9185532" cy="965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dirty="0"/>
              <a:t> </a:t>
            </a:r>
            <a:endParaRPr dirty="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35716962-1C4D-2961-7C31-2CCBEDBE1F9C}"/>
              </a:ext>
            </a:extLst>
          </p:cNvPr>
          <p:cNvSpPr/>
          <p:nvPr/>
        </p:nvSpPr>
        <p:spPr>
          <a:xfrm>
            <a:off x="7541397" y="244905"/>
            <a:ext cx="1231900" cy="879561"/>
          </a:xfrm>
          <a:custGeom>
            <a:avLst/>
            <a:gdLst/>
            <a:ahLst/>
            <a:cxnLst/>
            <a:rect l="l" t="t" r="r" b="b"/>
            <a:pathLst>
              <a:path w="2692310" h="1761967">
                <a:moveTo>
                  <a:pt x="0" y="0"/>
                </a:moveTo>
                <a:lnTo>
                  <a:pt x="2692310" y="0"/>
                </a:lnTo>
                <a:lnTo>
                  <a:pt x="2692310" y="1761967"/>
                </a:lnTo>
                <a:lnTo>
                  <a:pt x="0" y="17619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EBD8879-D70F-8D19-6679-6DCF9FAB6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532" y="5951178"/>
            <a:ext cx="1231900" cy="80780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22EFA0F-AC9C-390A-C288-6234919E0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5" y="5872261"/>
            <a:ext cx="3419494" cy="9656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F5DC091-9D06-8430-4701-9B08683E73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9" y="5784119"/>
            <a:ext cx="1231901" cy="948897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A89C7238-E650-7833-6BF8-A5DDE3DEDBAB}"/>
              </a:ext>
            </a:extLst>
          </p:cNvPr>
          <p:cNvSpPr/>
          <p:nvPr/>
        </p:nvSpPr>
        <p:spPr>
          <a:xfrm flipV="1">
            <a:off x="0" y="5696466"/>
            <a:ext cx="9144000" cy="666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7A63D-4134-100F-3164-CEF17CB2F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862" y="4077555"/>
            <a:ext cx="7389340" cy="6797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sz="2000" dirty="0"/>
              <a:t>Ricardo Zenteno Fernández</a:t>
            </a:r>
          </a:p>
          <a:p>
            <a:pPr marL="0" indent="0" algn="ctr">
              <a:buNone/>
            </a:pPr>
            <a:r>
              <a:rPr lang="es-MX" sz="2000" dirty="0"/>
              <a:t>Consejero Electoral, Instituto Estatal Electoral de Chihuahua</a:t>
            </a:r>
          </a:p>
          <a:p>
            <a:pPr algn="ctr"/>
            <a:endParaRPr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4F9819-8B0C-1A01-B557-2AD4CBEE3F22}"/>
              </a:ext>
            </a:extLst>
          </p:cNvPr>
          <p:cNvSpPr txBox="1"/>
          <p:nvPr/>
        </p:nvSpPr>
        <p:spPr>
          <a:xfrm>
            <a:off x="1223319" y="2453836"/>
            <a:ext cx="70848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400" dirty="0"/>
              <a:t>¡ Gracias por su atención !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76909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2548</TotalTime>
  <Words>381</Words>
  <Application>Microsoft Macintosh PowerPoint</Application>
  <PresentationFormat>Presentación en pantalla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Panel 2: Desafíos en la implementación de acciones  para la educación cívica en los OPLE  Monterrey, NL  -  23 y 24 de octubre de 20025</vt:lpstr>
      <vt:lpstr>Contexto</vt:lpstr>
      <vt:lpstr>Diagnóstico Nacional</vt:lpstr>
      <vt:lpstr>Respuesta de Chihuahua</vt:lpstr>
      <vt:lpstr>Desafíos Operativos</vt:lpstr>
      <vt:lpstr>Avances en Implementación</vt:lpstr>
      <vt:lpstr>Reflexiones finales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Ricardo Zenteno Fernández</cp:lastModifiedBy>
  <cp:revision>7</cp:revision>
  <dcterms:created xsi:type="dcterms:W3CDTF">2013-01-27T09:14:16Z</dcterms:created>
  <dcterms:modified xsi:type="dcterms:W3CDTF">2025-10-22T15:39:45Z</dcterms:modified>
  <cp:category/>
</cp:coreProperties>
</file>